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1.jpg" ContentType="image/pn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</p:sldMasterIdLst>
  <p:notesMasterIdLst>
    <p:notesMasterId r:id="rId9"/>
  </p:notesMasterIdLst>
  <p:handoutMasterIdLst>
    <p:handoutMasterId r:id="rId10"/>
  </p:handoutMasterIdLst>
  <p:sldIdLst>
    <p:sldId id="566" r:id="rId3"/>
    <p:sldId id="371" r:id="rId4"/>
    <p:sldId id="568" r:id="rId5"/>
    <p:sldId id="438" r:id="rId6"/>
    <p:sldId id="434" r:id="rId7"/>
    <p:sldId id="374" r:id="rId8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2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FF0000"/>
    <a:srgbClr val="FFFFCC"/>
    <a:srgbClr val="FFFF99"/>
    <a:srgbClr val="FFCCFF"/>
    <a:srgbClr val="660066"/>
    <a:srgbClr val="003300"/>
    <a:srgbClr val="FF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271" autoAdjust="0"/>
  </p:normalViewPr>
  <p:slideViewPr>
    <p:cSldViewPr showGuides="1">
      <p:cViewPr varScale="1">
        <p:scale>
          <a:sx n="84" d="100"/>
          <a:sy n="84" d="100"/>
        </p:scale>
        <p:origin x="12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1908" y="504"/>
      </p:cViewPr>
      <p:guideLst>
        <p:guide orient="horz" pos="3131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3549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3549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3549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0A4938-1584-4AE1-AA0C-97AC88E7AD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defTabSz="913549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 defTabSz="913549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defTabSz="913549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DACBBB-9247-4DDD-9D45-5192C235A7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dirty="0"/>
              <a:t>こちらの番号登録を忘れずにしておいてください</a:t>
            </a:r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5286D96-C3B6-4EB6-BA77-74B7BE1ACEF1}" type="datetime1">
              <a:rPr lang="ja-JP" altLang="en-US" smtClean="0"/>
              <a:pPr>
                <a:defRPr/>
              </a:pPr>
              <a:t>2026/3/27</a:t>
            </a:fld>
            <a:endParaRPr lang="ja-JP" altLang="en-US" sz="120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05B3B-BF3F-46C9-A5DA-D0426581E85B}" type="slidenum">
              <a:rPr lang="ja-JP" altLang="en-US" smtClean="0"/>
              <a:pPr>
                <a:defRPr/>
              </a:pPr>
              <a:t>1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862225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1280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806394D-0704-46B1-B44D-2E1FA6A0DD45}" type="slidenum">
              <a:rPr lang="ja-JP" altLang="en-US" sz="1200" smtClean="0">
                <a:solidFill>
                  <a:schemeClr val="tx1"/>
                </a:solidFill>
              </a:rPr>
              <a:pPr/>
              <a:t>2</a:t>
            </a:fld>
            <a:endParaRPr lang="ja-JP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5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C70F-6ADA-4E46-8BEE-FBC97D2E308F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974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C70F-6ADA-4E46-8BEE-FBC97D2E308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6779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/>
              <a:t>奨学金手続きの心得は①学内情報サービスの掲示板に手続き情報を通知します。今回だけではなく今後卒業するまで、こまめに確認するようにしてください。　そして②大学の</a:t>
            </a:r>
            <a:r>
              <a:rPr lang="en-US" altLang="ja-JP" dirty="0"/>
              <a:t>HP</a:t>
            </a:r>
            <a:r>
              <a:rPr lang="ja-JP" altLang="en-US" dirty="0"/>
              <a:t>「日本学生支援機構奨学金」にも本日の資料も含めて手続き情報を掲載していきます。こちらは「神戸学院のアプリ」から左下の「事務手続き」をタップして上から</a:t>
            </a:r>
            <a:r>
              <a:rPr lang="en-US" altLang="ja-JP" dirty="0"/>
              <a:t>4</a:t>
            </a:r>
            <a:r>
              <a:rPr lang="ja-JP" altLang="en-US" dirty="0"/>
              <a:t>段目「奨学金・奨励金制度」をタップするとトピックス＆ニュースリリースに掲載されますので、こちらでも確認できます。</a:t>
            </a:r>
            <a:endParaRPr lang="ja-JP" altLang="ja-JP" dirty="0"/>
          </a:p>
        </p:txBody>
      </p:sp>
      <p:sp>
        <p:nvSpPr>
          <p:cNvPr id="1280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685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9356" indent="-288214" defTabSz="920685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52857" indent="-230572" defTabSz="920685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14000" indent="-230572" defTabSz="920685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75143" indent="-230572" defTabSz="920685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36285" indent="-230572" defTabSz="920685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97428" indent="-230572" defTabSz="920685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58571" indent="-230572" defTabSz="920685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919713" indent="-230572" defTabSz="920685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806394D-0704-46B1-B44D-2E1FA6A0DD45}" type="slidenum">
              <a:rPr lang="ja-JP" altLang="en-US" sz="1200">
                <a:solidFill>
                  <a:schemeClr val="tx1"/>
                </a:solidFill>
              </a:rPr>
              <a:pPr/>
              <a:t>5</a:t>
            </a:fld>
            <a:endParaRPr lang="ja-JP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3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ja-JP" dirty="0"/>
          </a:p>
        </p:txBody>
      </p:sp>
      <p:sp>
        <p:nvSpPr>
          <p:cNvPr id="1280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2813"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806394D-0704-46B1-B44D-2E1FA6A0DD45}" type="slidenum">
              <a:rPr lang="ja-JP" altLang="en-US" sz="1200" smtClean="0">
                <a:solidFill>
                  <a:schemeClr val="tx1"/>
                </a:solidFill>
              </a:rPr>
              <a:pPr/>
              <a:t>6</a:t>
            </a:fld>
            <a:endParaRPr lang="ja-JP" alt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3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03520-D3BB-403B-BB80-36B57DF39949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CE6F-8C10-464F-A862-0470CBF1A7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7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77CA4-3A56-4F7A-A828-F54707BE03F6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0625D-9BA4-46A2-9A50-2DFB33440E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048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74D05-BE82-4A4C-AA2D-2E0DCF7F8B03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6FDC-FEEE-4501-9F6E-8A0DC27ECE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64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C1F6D-A077-4C93-BC17-AB0FA375AD11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128A-151F-403C-B53D-044106B983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22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D819-7D4D-42F9-9A37-4376C422FAF3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5DC14-C175-461B-8F78-2B395DB5B6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47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F60F0E-CAE4-4234-91CE-72AB43E7E31B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6B60CE-4044-401E-B2D7-FE10C2592A0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F6C0EE-8985-4916-B2B1-C5227E57F31A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56DB06-8FB5-4FDD-B0F9-C1A1615EE4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04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A8EBC0-7F5F-413A-827B-DFE0178802EE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4FAAF1-7DAD-4EF0-9295-338D29A9135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B25D12-2D5C-4621-8C0D-A1F634065A58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65AF2A-2B2B-418B-97F7-155241CAD25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58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6FC4A7-81AB-44A5-A834-7AF0CE303287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85AEAE-AFAF-43ED-8CEB-58095A3F1D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00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953E5A-B293-467D-9E7A-FC0F04079AC5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FD34DE-1480-4D92-9E44-DA141E6FC4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629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C634B-DC2D-482C-866A-D284894C9486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75BFF-AB3D-4AE1-8697-D6E301F9A7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71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50AF7A-763D-43F4-93F0-6F2208D51419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044217-68A3-4D75-A708-BAC3C755E1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02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2667E9-F2E9-4557-9755-60AB74DA0319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C32519-F5CA-4A84-A233-8AB2DB5ACCB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23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54A2B6-8037-4768-9097-4F53716AD7CC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2E0585-C110-4AA3-8B88-13E095FD01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50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ED3BA5C-4E6D-4F10-952B-F65DDA1A1EA5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31747E-7B04-4FCE-B2B8-61341E354C4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85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170B7A-7D80-4EC8-A620-46FEEC556857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40C276-F989-49E6-B5C0-4AC4666DC32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45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F04FA-6A89-4BE1-88A8-FE3BAD560BD7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D307-3978-442C-94B3-6236B65DEE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140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3DC8-3DFF-4C9F-8264-D3D9EB11D1F3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74D5-A3EC-4BD6-9ABB-1B987AF34A6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68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D18AD-A9A7-4573-9216-1F937B74C93B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CA370-255B-4ABA-8945-035B0A0A70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DA10F-3ADD-4E60-89C6-9B114FC492A8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B02B-D4DE-4C8B-9407-17B827E14B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85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D626-9B34-4699-B4FC-1F322671FA96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4F65-8F00-4984-9623-095AE60382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70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ADAFE-1A60-4255-9F57-F0EDB28CD3F7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91EF-CB81-4A96-AE79-4B2343B418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89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6F3FE-2B21-4835-883C-30D70879D33E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A843D-D67E-4686-96B0-ED1ED3B2E4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78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B39960A-12A9-4A3D-A99D-FAC55B8EA07F}" type="datetime1">
              <a:rPr lang="ja-JP" altLang="en-US" smtClean="0"/>
              <a:t>2026/3/27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687A8F-9FBC-4930-A5D9-973E036B8CB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74" r:id="rId1"/>
    <p:sldLayoutId id="2147489675" r:id="rId2"/>
    <p:sldLayoutId id="2147489676" r:id="rId3"/>
    <p:sldLayoutId id="2147489677" r:id="rId4"/>
    <p:sldLayoutId id="2147489678" r:id="rId5"/>
    <p:sldLayoutId id="2147489679" r:id="rId6"/>
    <p:sldLayoutId id="2147489680" r:id="rId7"/>
    <p:sldLayoutId id="2147489681" r:id="rId8"/>
    <p:sldLayoutId id="2147489682" r:id="rId9"/>
    <p:sldLayoutId id="2147489683" r:id="rId10"/>
    <p:sldLayoutId id="2147489684" r:id="rId11"/>
    <p:sldLayoutId id="2147489685" r:id="rId12"/>
    <p:sldLayoutId id="214748968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819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C49F37E-F3D3-4649-AC83-4CD38E991CDD}" type="datetime1">
              <a:rPr lang="ja-JP" altLang="en-US" smtClean="0"/>
              <a:t>2026/3/27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A21847-22EB-434F-BC82-6A019A57201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53" r:id="rId1"/>
    <p:sldLayoutId id="2147489754" r:id="rId2"/>
    <p:sldLayoutId id="2147489755" r:id="rId3"/>
    <p:sldLayoutId id="2147489756" r:id="rId4"/>
    <p:sldLayoutId id="2147489757" r:id="rId5"/>
    <p:sldLayoutId id="2147489758" r:id="rId6"/>
    <p:sldLayoutId id="2147489759" r:id="rId7"/>
    <p:sldLayoutId id="2147489760" r:id="rId8"/>
    <p:sldLayoutId id="2147489761" r:id="rId9"/>
    <p:sldLayoutId id="2147489762" r:id="rId10"/>
    <p:sldLayoutId id="214748976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890" t="22637" r="6799" b="32474"/>
          <a:stretch/>
        </p:blipFill>
        <p:spPr>
          <a:xfrm>
            <a:off x="169107" y="2483820"/>
            <a:ext cx="8785776" cy="10887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6639" t="25591" r="6387" b="35132"/>
          <a:stretch/>
        </p:blipFill>
        <p:spPr>
          <a:xfrm>
            <a:off x="185139" y="4419629"/>
            <a:ext cx="8785776" cy="953506"/>
          </a:xfrm>
          <a:prstGeom prst="rect">
            <a:avLst/>
          </a:prstGeom>
        </p:spPr>
      </p:pic>
      <p:sp>
        <p:nvSpPr>
          <p:cNvPr id="8" name="テキスト ボックス 1">
            <a:extLst>
              <a:ext uri="{FF2B5EF4-FFF2-40B4-BE49-F238E27FC236}">
                <a16:creationId xmlns:a16="http://schemas.microsoft.com/office/drawing/2014/main" id="{85EB9A88-F319-4E41-96DD-B8787709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9" y="1759458"/>
            <a:ext cx="65881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9pPr>
          </a:lstStyle>
          <a:p>
            <a:r>
              <a:rPr lang="en-US" altLang="ja-JP" sz="4400" b="1" dirty="0">
                <a:solidFill>
                  <a:srgbClr val="042E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400" b="1" dirty="0">
                <a:solidFill>
                  <a:srgbClr val="042E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ポートアイランドキャンパス</a:t>
            </a:r>
            <a:r>
              <a:rPr lang="en-US" altLang="ja-JP" sz="4400" b="1" dirty="0">
                <a:solidFill>
                  <a:srgbClr val="042EA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3600" b="1" dirty="0">
              <a:solidFill>
                <a:srgbClr val="042EA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1">
            <a:extLst>
              <a:ext uri="{FF2B5EF4-FFF2-40B4-BE49-F238E27FC236}">
                <a16:creationId xmlns:a16="http://schemas.microsoft.com/office/drawing/2014/main" id="{85EB9A88-F319-4E41-96DD-B8787709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1" y="3629107"/>
            <a:ext cx="65881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9pPr>
          </a:lstStyle>
          <a:p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有瀬キャンパス</a:t>
            </a:r>
            <a:r>
              <a:rPr lang="en-US" altLang="ja-JP" sz="4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3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85EB9A88-F319-4E41-96DD-B8787709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168" y="-111905"/>
            <a:ext cx="9252325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defRPr>
            </a:lvl9pPr>
          </a:lstStyle>
          <a:p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両キャンパスの</a:t>
            </a:r>
            <a:r>
              <a:rPr lang="en-US" altLang="ja-JP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JASSO</a:t>
            </a:r>
            <a:r>
              <a:rPr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奨学金窓口の電話番号を登録しておいてください</a:t>
            </a:r>
            <a:endParaRPr kumimoji="1" lang="en-US" altLang="ja-JP" sz="4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 bwMode="auto">
          <a:xfrm>
            <a:off x="0" y="1441888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直線コネクタ 13"/>
          <p:cNvCxnSpPr/>
          <p:nvPr/>
        </p:nvCxnSpPr>
        <p:spPr bwMode="auto">
          <a:xfrm>
            <a:off x="-4141" y="1556870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正方形/長方形 14"/>
          <p:cNvSpPr/>
          <p:nvPr/>
        </p:nvSpPr>
        <p:spPr bwMode="auto">
          <a:xfrm>
            <a:off x="-27186" y="5574022"/>
            <a:ext cx="9171186" cy="128397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30846" y="5574023"/>
            <a:ext cx="64807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皆さんの</a:t>
            </a:r>
            <a:r>
              <a:rPr lang="ja-JP" altLang="en-US" sz="3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手続きが完了しない場合は</a:t>
            </a:r>
            <a:endParaRPr lang="en-US" altLang="ja-JP" sz="3200" b="1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奨学生資格が取消しになります。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140" y="5647686"/>
            <a:ext cx="1294572" cy="1053001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4" y="5689509"/>
            <a:ext cx="1294572" cy="10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D75F03B-CAF8-2272-C0D2-ECED5021A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20" y="1628800"/>
            <a:ext cx="3203352" cy="4756035"/>
          </a:xfrm>
          <a:prstGeom prst="rect">
            <a:avLst/>
          </a:prstGeom>
        </p:spPr>
      </p:pic>
      <p:pic>
        <p:nvPicPr>
          <p:cNvPr id="12" name="図 11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0671B06-44E5-F2A3-99B4-BAA3A53E9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0" y="1345719"/>
            <a:ext cx="3337035" cy="4974510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-54348" y="-27449"/>
            <a:ext cx="9198348" cy="972000"/>
            <a:chOff x="-25598" y="7021587"/>
            <a:chExt cx="9198348" cy="993360"/>
          </a:xfrm>
        </p:grpSpPr>
        <p:sp>
          <p:nvSpPr>
            <p:cNvPr id="7" name="正方形/長方形 5">
              <a:extLst>
                <a:ext uri="{FF2B5EF4-FFF2-40B4-BE49-F238E27FC236}">
                  <a16:creationId xmlns:a16="http://schemas.microsoft.com/office/drawing/2014/main" id="{89C2EC24-756C-4CBD-8E8F-67B241292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" y="7021587"/>
              <a:ext cx="9171162" cy="9933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ja-JP" altLang="en-US">
                <a:latin typeface="ＨＧｺﾞｼｯｸE-PRO" charset="-128"/>
                <a:ea typeface="ＭＳ Ｐゴシック" panose="020B0600070205080204" pitchFamily="50" charset="-128"/>
                <a:sym typeface="ＨＧｺﾞｼｯｸE-PRO" charset="-128"/>
              </a:endParaRPr>
            </a:p>
          </p:txBody>
        </p:sp>
        <p:sp>
          <p:nvSpPr>
            <p:cNvPr id="8" name="正方形/長方形 11">
              <a:extLst>
                <a:ext uri="{FF2B5EF4-FFF2-40B4-BE49-F238E27FC236}">
                  <a16:creationId xmlns:a16="http://schemas.microsoft.com/office/drawing/2014/main" id="{48D97F2B-25AE-4331-98CC-457155361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598" y="7165734"/>
              <a:ext cx="9169598" cy="847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>
              <a:lvl1pPr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9pPr>
            </a:lstStyle>
            <a:p>
              <a:pPr algn="ctr">
                <a:defRPr/>
              </a:pPr>
              <a:r>
                <a:rPr lang="ja-JP" altLang="en-US" sz="6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説明会開始までにすること</a:t>
              </a:r>
              <a:endParaRPr lang="en-US" altLang="ja-JP" sz="6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3667898" y="1910275"/>
            <a:ext cx="20617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②自分の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交付書類コードの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アルファベットを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確認し、覚えておく。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7504" y="1108275"/>
            <a:ext cx="156004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オモテ面</a:t>
            </a:r>
            <a:endParaRPr lang="ja-JP" altLang="en-US" sz="3200" dirty="0"/>
          </a:p>
        </p:txBody>
      </p:sp>
      <p:sp>
        <p:nvSpPr>
          <p:cNvPr id="14" name="角丸四角形 13"/>
          <p:cNvSpPr/>
          <p:nvPr/>
        </p:nvSpPr>
        <p:spPr>
          <a:xfrm>
            <a:off x="5707866" y="1693050"/>
            <a:ext cx="3045501" cy="1730756"/>
          </a:xfrm>
          <a:prstGeom prst="roundRect">
            <a:avLst>
              <a:gd name="adj" fmla="val 424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878204" y="2082691"/>
            <a:ext cx="2764716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③「進学後記入欄」と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「振込口座について」を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全部記入する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670346" y="3477146"/>
            <a:ext cx="3045501" cy="523453"/>
          </a:xfrm>
          <a:prstGeom prst="roundRect">
            <a:avLst>
              <a:gd name="adj" fmla="val 4244"/>
            </a:avLst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471372" y="3439433"/>
            <a:ext cx="18354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D,E,F,G</a:t>
            </a:r>
            <a:r>
              <a:rPr lang="ja-JP" altLang="en-US" sz="2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の人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どちらかにチェック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707866" y="4105000"/>
            <a:ext cx="3045501" cy="1340035"/>
          </a:xfrm>
          <a:prstGeom prst="roundRect">
            <a:avLst>
              <a:gd name="adj" fmla="val 4244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3555097" y="4637250"/>
            <a:ext cx="17780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B,E</a:t>
            </a:r>
            <a:r>
              <a:rPr lang="ja-JP" altLang="en-US" sz="20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の人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どちらかにチェック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602691" y="5574385"/>
            <a:ext cx="17780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2000" b="1" dirty="0">
                <a:solidFill>
                  <a:srgbClr val="FF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000" b="1" dirty="0">
                <a:solidFill>
                  <a:srgbClr val="FF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ja-JP" altLang="en-US" sz="2000" b="1" dirty="0">
                <a:solidFill>
                  <a:srgbClr val="FF99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の人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どちらかにチェック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717196" y="5498375"/>
            <a:ext cx="3045501" cy="663555"/>
          </a:xfrm>
          <a:prstGeom prst="roundRect">
            <a:avLst>
              <a:gd name="adj" fmla="val 4244"/>
            </a:avLst>
          </a:prstGeom>
          <a:noFill/>
          <a:ln w="762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>
            <a:off x="5218418" y="3348607"/>
            <a:ext cx="389907" cy="795195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5255938" y="4552441"/>
            <a:ext cx="389907" cy="79519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右矢印 24"/>
          <p:cNvSpPr/>
          <p:nvPr/>
        </p:nvSpPr>
        <p:spPr>
          <a:xfrm>
            <a:off x="5255938" y="5502062"/>
            <a:ext cx="389907" cy="795195"/>
          </a:xfrm>
          <a:prstGeom prst="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507882" y="1072150"/>
            <a:ext cx="125386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ウラ面</a:t>
            </a:r>
            <a:endParaRPr lang="ja-JP" altLang="en-US" sz="3200" dirty="0"/>
          </a:p>
        </p:txBody>
      </p:sp>
      <p:sp>
        <p:nvSpPr>
          <p:cNvPr id="28" name="正方形/長方形 27"/>
          <p:cNvSpPr/>
          <p:nvPr/>
        </p:nvSpPr>
        <p:spPr>
          <a:xfrm>
            <a:off x="1977" y="6322217"/>
            <a:ext cx="9144000" cy="5463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noAutofit/>
          </a:bodyPr>
          <a:lstStyle/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終了後に、「採用候補者決定通知書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進学先提出用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」を受付に提出します。</a:t>
            </a:r>
            <a:endParaRPr lang="en-US" altLang="ja-JP" sz="2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157774" y="2064492"/>
            <a:ext cx="1280100" cy="426900"/>
          </a:xfrm>
          <a:prstGeom prst="roundRect">
            <a:avLst>
              <a:gd name="adj" fmla="val 424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2339752" y="1660058"/>
            <a:ext cx="1000879" cy="311644"/>
          </a:xfrm>
          <a:prstGeom prst="roundRect">
            <a:avLst>
              <a:gd name="adj" fmla="val 424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601053" y="1244003"/>
            <a:ext cx="1688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①「提出用」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と書いてある。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下矢印 34"/>
          <p:cNvSpPr/>
          <p:nvPr/>
        </p:nvSpPr>
        <p:spPr>
          <a:xfrm rot="5400000">
            <a:off x="3349498" y="2045426"/>
            <a:ext cx="300794" cy="504000"/>
          </a:xfrm>
          <a:prstGeom prst="downArrow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下矢印 35"/>
          <p:cNvSpPr/>
          <p:nvPr/>
        </p:nvSpPr>
        <p:spPr>
          <a:xfrm rot="4111028">
            <a:off x="3200106" y="1462362"/>
            <a:ext cx="300794" cy="540000"/>
          </a:xfrm>
          <a:prstGeom prst="downArrow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67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41FA54A-2999-D75E-F3CB-5869F0C73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430" y="1991285"/>
            <a:ext cx="6924675" cy="3419475"/>
          </a:xfrm>
          <a:prstGeom prst="rect">
            <a:avLst/>
          </a:prstGeom>
        </p:spPr>
      </p:pic>
      <p:sp>
        <p:nvSpPr>
          <p:cNvPr id="1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090" y="959742"/>
            <a:ext cx="4272066" cy="152660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</a:t>
            </a:r>
            <a:r>
              <a:rPr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支援センター</a:t>
            </a:r>
            <a:endParaRPr lang="en-US" altLang="ja-JP" sz="28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JASSO</a:t>
            </a:r>
            <a:r>
              <a:rPr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奨学金</a:t>
            </a:r>
            <a:r>
              <a:rPr lang="zh-CN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窓口</a:t>
            </a:r>
            <a:r>
              <a:rPr kumimoji="1" lang="ja-JP" altLang="en-US" sz="28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の場所</a:t>
            </a:r>
            <a:endParaRPr kumimoji="1" lang="en-US" altLang="ja-JP" sz="28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3600" b="1" u="sng" dirty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3600" b="1" u="sng" dirty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号館</a:t>
            </a:r>
            <a:r>
              <a:rPr lang="en-US" altLang="ja-JP" sz="3600" b="1" u="sng" dirty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3600" b="1" u="sng" dirty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階</a:t>
            </a:r>
            <a:r>
              <a:rPr lang="en-US" altLang="ja-JP" sz="3600" b="1" u="sng" dirty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kumimoji="1" lang="ja-JP" altLang="en-US" sz="3600" b="1" u="sng" dirty="0">
                <a:solidFill>
                  <a:srgbClr val="0099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番窓口</a:t>
            </a:r>
            <a:endParaRPr kumimoji="1" lang="en-US" altLang="ja-JP" sz="3600" b="1" u="sng" dirty="0">
              <a:solidFill>
                <a:srgbClr val="0099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940152" y="3131497"/>
            <a:ext cx="1008112" cy="873568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055271" y="3056024"/>
            <a:ext cx="1909497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>
            <a:spAutoFit/>
          </a:bodyPr>
          <a:lstStyle/>
          <a:p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ココ</a:t>
            </a:r>
            <a:r>
              <a:rPr lang="en-US" altLang="ja-JP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</a:p>
        </p:txBody>
      </p:sp>
      <p:sp>
        <p:nvSpPr>
          <p:cNvPr id="21" name="右矢印 20"/>
          <p:cNvSpPr/>
          <p:nvPr/>
        </p:nvSpPr>
        <p:spPr>
          <a:xfrm>
            <a:off x="4970128" y="3179051"/>
            <a:ext cx="826008" cy="8089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58660"/>
          </a:xfrm>
          <a:prstGeom prst="rect">
            <a:avLst/>
          </a:prstGeom>
          <a:solidFill>
            <a:srgbClr val="0099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i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奨学金の担当部署</a:t>
            </a:r>
            <a:r>
              <a:rPr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有瀬キャンパス</a:t>
            </a:r>
            <a:r>
              <a:rPr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4000" b="1" i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5E55207A-4946-42C8-A505-2159AD9635B0}"/>
              </a:ext>
            </a:extLst>
          </p:cNvPr>
          <p:cNvSpPr txBox="1">
            <a:spLocks/>
          </p:cNvSpPr>
          <p:nvPr/>
        </p:nvSpPr>
        <p:spPr>
          <a:xfrm>
            <a:off x="0" y="5758397"/>
            <a:ext cx="9144000" cy="1108839"/>
          </a:xfrm>
          <a:prstGeom prst="rect">
            <a:avLst/>
          </a:prstGeom>
          <a:solidFill>
            <a:srgbClr val="F79646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採用候補者通知を説明会に持ってくるのを忘れた人も</a:t>
            </a:r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JASSO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奨学金</a:t>
            </a:r>
            <a:r>
              <a:rPr lang="zh-CN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窓口</a:t>
            </a:r>
            <a:r>
              <a:rPr lang="ja-JP" altLang="en-US" b="1" u="sng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へ提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出！</a:t>
            </a:r>
            <a:endParaRPr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658529" y="936096"/>
            <a:ext cx="4362245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ja-JP" altLang="en-US" sz="2800" b="1" spc="-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「遡及取消に係る誓約書」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を出す、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緑の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もココ！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77F418-73D2-5D78-02B0-5D3BE6C24FEF}"/>
              </a:ext>
            </a:extLst>
          </p:cNvPr>
          <p:cNvSpPr txBox="1"/>
          <p:nvPr/>
        </p:nvSpPr>
        <p:spPr>
          <a:xfrm>
            <a:off x="5289312" y="4717593"/>
            <a:ext cx="3854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奨学金窓口 </a:t>
            </a:r>
            <a:r>
              <a:rPr lang="ja-JP" altLang="en-US" sz="24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電話番号</a:t>
            </a:r>
            <a:r>
              <a:rPr lang="en-US" altLang="ja-JP" sz="24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>
              <a:defRPr/>
            </a:pPr>
            <a:r>
              <a:rPr lang="en-US" altLang="ja-JP" sz="24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078-974-1607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013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281DACE-1E1B-31B0-3208-19AC28A37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4" y="2033845"/>
            <a:ext cx="7362825" cy="368617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6090" y="959742"/>
            <a:ext cx="8418358" cy="152660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zh-CN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学生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支援センター　</a:t>
            </a:r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JASSO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奨学金</a:t>
            </a:r>
            <a:r>
              <a:rPr lang="zh-CN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窓口</a:t>
            </a:r>
            <a:r>
              <a:rPr kumimoji="1"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の場所</a:t>
            </a:r>
            <a:endParaRPr kumimoji="1" lang="en-US" altLang="ja-JP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</a:t>
            </a:r>
            <a:r>
              <a:rPr kumimoji="1" lang="ja-JP" altLang="en-US" sz="4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号館１階</a:t>
            </a:r>
            <a:r>
              <a:rPr kumimoji="1" lang="en-US" altLang="ja-JP" sz="4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sz="4000" b="1" dirty="0">
                <a:solidFill>
                  <a:srgbClr val="00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番窓口</a:t>
            </a:r>
            <a:endParaRPr kumimoji="1" lang="en-US" altLang="ja-JP" sz="4000" b="1" dirty="0">
              <a:solidFill>
                <a:srgbClr val="00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529750" y="2587429"/>
            <a:ext cx="1108041" cy="1057049"/>
          </a:xfrm>
          <a:prstGeom prst="roundRect">
            <a:avLst/>
          </a:prstGeom>
          <a:noFill/>
          <a:ln w="762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5866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i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奨学金の担当部署</a:t>
            </a:r>
            <a:r>
              <a:rPr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ポートアイランド第１キャンパス</a:t>
            </a:r>
            <a:r>
              <a:rPr lang="en-US" altLang="ja-JP" sz="4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4000" b="1" i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37876" y="4551601"/>
            <a:ext cx="1909497" cy="10156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>
            <a:spAutoFit/>
          </a:bodyPr>
          <a:lstStyle/>
          <a:p>
            <a:r>
              <a:rPr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ココ</a:t>
            </a:r>
            <a:r>
              <a:rPr lang="en-US" altLang="ja-JP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!!</a:t>
            </a:r>
          </a:p>
        </p:txBody>
      </p:sp>
      <p:sp>
        <p:nvSpPr>
          <p:cNvPr id="9" name="右矢印 8"/>
          <p:cNvSpPr/>
          <p:nvPr/>
        </p:nvSpPr>
        <p:spPr>
          <a:xfrm rot="16200000">
            <a:off x="1782066" y="3682052"/>
            <a:ext cx="826008" cy="808923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0000FF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5E55207A-4946-42C8-A505-2159AD9635B0}"/>
              </a:ext>
            </a:extLst>
          </p:cNvPr>
          <p:cNvSpPr txBox="1">
            <a:spLocks/>
          </p:cNvSpPr>
          <p:nvPr/>
        </p:nvSpPr>
        <p:spPr>
          <a:xfrm>
            <a:off x="0" y="5749161"/>
            <a:ext cx="9144000" cy="1108839"/>
          </a:xfrm>
          <a:prstGeom prst="rect">
            <a:avLst/>
          </a:prstGeom>
          <a:solidFill>
            <a:srgbClr val="BFF4F7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採用候補者通知を説明会に持ってくるのを忘れた人も</a:t>
            </a:r>
            <a:r>
              <a:rPr lang="en-US" altLang="ja-JP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JASSO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奨学金</a:t>
            </a:r>
            <a:r>
              <a:rPr lang="zh-CN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窓口</a:t>
            </a:r>
            <a:r>
              <a:rPr lang="ja-JP" altLang="en-US" b="1" u="sng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へ提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出！</a:t>
            </a:r>
            <a:endParaRPr lang="en-US" altLang="ja-JP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691951" y="1556792"/>
            <a:ext cx="4362245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ja-JP" altLang="en-US" sz="2800" b="1" spc="-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「遡及取消に係る誓約書」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を出す、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緑の</a:t>
            </a: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BOX</a:t>
            </a:r>
            <a:r>
              <a:rPr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もココ！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B3D584-65D7-C237-2838-DED4001570F7}"/>
              </a:ext>
            </a:extLst>
          </p:cNvPr>
          <p:cNvSpPr txBox="1"/>
          <p:nvPr/>
        </p:nvSpPr>
        <p:spPr>
          <a:xfrm>
            <a:off x="4355976" y="4725144"/>
            <a:ext cx="5616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奨学金窓口 </a:t>
            </a:r>
            <a:r>
              <a:rPr lang="ja-JP" altLang="en-US" sz="24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電話番号</a:t>
            </a:r>
            <a:r>
              <a:rPr lang="en-US" altLang="ja-JP" sz="24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ctr">
              <a:defRPr/>
            </a:pPr>
            <a:r>
              <a:rPr lang="en-US" altLang="ja-JP" sz="2400" b="1" i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078-974-4084</a:t>
            </a:r>
          </a:p>
        </p:txBody>
      </p:sp>
    </p:spTree>
    <p:extLst>
      <p:ext uri="{BB962C8B-B14F-4D97-AF65-F5344CB8AC3E}">
        <p14:creationId xmlns:p14="http://schemas.microsoft.com/office/powerpoint/2010/main" val="22059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auto">
          <a:xfrm>
            <a:off x="2316" y="0"/>
            <a:ext cx="9151183" cy="1556792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0572" y="1628800"/>
            <a:ext cx="683683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①対象者には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000" b="1" spc="-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「学内情報サービス」</a:t>
            </a:r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u="sng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「掲示板」</a:t>
            </a:r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に手続き情報を</a:t>
            </a:r>
            <a:endParaRPr lang="en-US" altLang="ja-JP" sz="2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通知するので、こまめに確認してください</a:t>
            </a:r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②大学</a:t>
            </a:r>
            <a:r>
              <a:rPr lang="en-US" altLang="ja-JP" sz="3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lang="ja-JP" altLang="en-US" sz="3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の「日本学生支援機構</a:t>
            </a:r>
            <a:endParaRPr lang="en-US" altLang="ja-JP" sz="3200" b="1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奨学金」ページ</a:t>
            </a:r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にも手続き情報など</a:t>
            </a:r>
            <a:endParaRPr lang="en-US" altLang="ja-JP" sz="2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を掲載していきます</a:t>
            </a:r>
            <a:r>
              <a:rPr lang="ja-JP" altLang="en-US" sz="3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3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38" y="201431"/>
            <a:ext cx="1471598" cy="1196992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566635" y="357114"/>
            <a:ext cx="61959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奨学金手続きの心得</a:t>
            </a:r>
            <a:endParaRPr lang="ja-JP" altLang="en-US" sz="5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1817" y="179900"/>
            <a:ext cx="1471598" cy="119699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46186" y="1556792"/>
            <a:ext cx="910731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5436096" y="1767427"/>
            <a:ext cx="2052452" cy="1348871"/>
            <a:chOff x="5796339" y="2113908"/>
            <a:chExt cx="2987452" cy="1963352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4"/>
            <a:srcRect t="4975"/>
            <a:stretch/>
          </p:blipFill>
          <p:spPr>
            <a:xfrm>
              <a:off x="5796339" y="2113908"/>
              <a:ext cx="2987452" cy="196335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正方形/長方形 10"/>
            <p:cNvSpPr/>
            <p:nvPr/>
          </p:nvSpPr>
          <p:spPr>
            <a:xfrm>
              <a:off x="5891956" y="2459561"/>
              <a:ext cx="288000" cy="3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359" y="3273064"/>
            <a:ext cx="1995846" cy="13080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パソコンを使う女性のイラスト | かわいいフリー素材集 いらすと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19" y="3326932"/>
            <a:ext cx="2376083" cy="23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7971F2-DC7F-C0CE-FAA5-5EC38566497C}"/>
              </a:ext>
            </a:extLst>
          </p:cNvPr>
          <p:cNvSpPr txBox="1"/>
          <p:nvPr/>
        </p:nvSpPr>
        <p:spPr>
          <a:xfrm>
            <a:off x="0" y="5881900"/>
            <a:ext cx="9153499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神戸学院大学のアプリ⇒左下「事務手続き」⇒上から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4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段目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「奨学金・奨励金制度」⇒「トピック＆ニュースリリース」を確認</a:t>
            </a:r>
          </a:p>
        </p:txBody>
      </p:sp>
      <p:pic>
        <p:nvPicPr>
          <p:cNvPr id="14" name="図 13" descr="黒い背景に白い文字がある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9830660-4A3B-7C2F-A9F7-F81E79FCC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56"/>
          <a:stretch/>
        </p:blipFill>
        <p:spPr>
          <a:xfrm>
            <a:off x="3809391" y="5297324"/>
            <a:ext cx="1040725" cy="62834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820F1F5-A0FC-43DA-EF39-016C1C770490}"/>
              </a:ext>
            </a:extLst>
          </p:cNvPr>
          <p:cNvSpPr txBox="1"/>
          <p:nvPr/>
        </p:nvSpPr>
        <p:spPr>
          <a:xfrm>
            <a:off x="4788024" y="558924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tx1"/>
                </a:solidFill>
              </a:rPr>
              <a:t>←神戸学院大学アプリ</a:t>
            </a:r>
          </a:p>
        </p:txBody>
      </p:sp>
    </p:spTree>
    <p:extLst>
      <p:ext uri="{BB962C8B-B14F-4D97-AF65-F5344CB8AC3E}">
        <p14:creationId xmlns:p14="http://schemas.microsoft.com/office/powerpoint/2010/main" val="36003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11">
            <a:extLst>
              <a:ext uri="{FF2B5EF4-FFF2-40B4-BE49-F238E27FC236}">
                <a16:creationId xmlns:a16="http://schemas.microsoft.com/office/drawing/2014/main" id="{48D97F2B-25AE-4331-98CC-457155361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501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>
              <a:defRPr/>
            </a:pPr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不明点や質問がある人は</a:t>
            </a:r>
            <a:endParaRPr lang="en-US" altLang="ja-JP" sz="6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説明会終了後に</a:t>
            </a:r>
            <a:endParaRPr lang="en-US" altLang="ja-JP" sz="6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6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司会者の所に来て下さい。</a:t>
            </a:r>
            <a:endParaRPr lang="en-US" altLang="ja-JP" sz="6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4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8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9849</TotalTime>
  <Words>518</Words>
  <Application>Microsoft Office PowerPoint</Application>
  <PresentationFormat>画面に合わせる (4:3)</PresentationFormat>
  <Paragraphs>65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ＨＧｺﾞｼｯｸE-PRO</vt:lpstr>
      <vt:lpstr>Meiryo UI</vt:lpstr>
      <vt:lpstr>メイリオ</vt:lpstr>
      <vt:lpstr>Arial</vt:lpstr>
      <vt:lpstr>Calibri</vt:lpstr>
      <vt:lpstr>標準デザイン</vt:lpstr>
      <vt:lpstr>6_Office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日本学生支援機構 平成22年度１０月採用者説明会</dc:title>
  <dc:creator>kurane</dc:creator>
  <cp:lastModifiedBy>神戸学院大学</cp:lastModifiedBy>
  <cp:revision>1436</cp:revision>
  <cp:lastPrinted>2017-03-24T01:00:11Z</cp:lastPrinted>
  <dcterms:created xsi:type="dcterms:W3CDTF">2010-10-20T06:02:12Z</dcterms:created>
  <dcterms:modified xsi:type="dcterms:W3CDTF">2026-03-27T06:36:22Z</dcterms:modified>
</cp:coreProperties>
</file>